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69" r:id="rId2"/>
    <p:sldId id="270" r:id="rId3"/>
    <p:sldId id="273" r:id="rId4"/>
    <p:sldId id="281" r:id="rId5"/>
    <p:sldId id="274" r:id="rId6"/>
    <p:sldId id="275" r:id="rId7"/>
    <p:sldId id="276" r:id="rId8"/>
    <p:sldId id="277" r:id="rId9"/>
    <p:sldId id="278" r:id="rId10"/>
    <p:sldId id="282" r:id="rId11"/>
    <p:sldId id="295" r:id="rId12"/>
    <p:sldId id="271" r:id="rId13"/>
    <p:sldId id="308" r:id="rId14"/>
    <p:sldId id="305" r:id="rId15"/>
    <p:sldId id="306" r:id="rId16"/>
    <p:sldId id="307" r:id="rId17"/>
    <p:sldId id="309" r:id="rId18"/>
    <p:sldId id="301" r:id="rId19"/>
    <p:sldId id="302" r:id="rId20"/>
    <p:sldId id="303" r:id="rId21"/>
    <p:sldId id="283" r:id="rId22"/>
    <p:sldId id="284" r:id="rId23"/>
    <p:sldId id="279" r:id="rId24"/>
    <p:sldId id="293" r:id="rId25"/>
    <p:sldId id="298" r:id="rId26"/>
    <p:sldId id="289" r:id="rId27"/>
    <p:sldId id="290" r:id="rId28"/>
    <p:sldId id="291" r:id="rId29"/>
    <p:sldId id="292" r:id="rId30"/>
    <p:sldId id="300" r:id="rId31"/>
    <p:sldId id="288" r:id="rId32"/>
    <p:sldId id="297" r:id="rId33"/>
    <p:sldId id="285" r:id="rId34"/>
    <p:sldId id="286" r:id="rId35"/>
    <p:sldId id="287" r:id="rId36"/>
    <p:sldId id="294" r:id="rId37"/>
    <p:sldId id="299" r:id="rId38"/>
    <p:sldId id="296" r:id="rId39"/>
    <p:sldId id="304" r:id="rId40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4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5" y="4390030"/>
            <a:ext cx="5563870" cy="41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6902"/>
            <a:ext cx="301376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776902"/>
            <a:ext cx="301376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AA0888-4E28-4B1E-9759-D386D9597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05D7F-3DE7-4A05-8E8E-6621100D0767}" type="slidenum">
              <a:rPr lang="en-US"/>
              <a:pPr/>
              <a:t>1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A00C9-E822-4F4D-B31E-23458B762338}" type="slidenum">
              <a:rPr lang="en-US"/>
              <a:pPr/>
              <a:t>10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847A6-F572-4427-AE62-812D9AF12D9E}" type="slidenum">
              <a:rPr lang="en-US"/>
              <a:pPr/>
              <a:t>11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BB7F9-1A97-4D00-94B2-F130D240A6E0}" type="slidenum">
              <a:rPr lang="en-US"/>
              <a:pPr/>
              <a:t>12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C76A9-4A34-43A5-98E9-D959D1E06AD9}" type="slidenum">
              <a:rPr lang="en-US"/>
              <a:pPr/>
              <a:t>13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E5EDA-8875-423D-BCC7-1415B71A4820}" type="slidenum">
              <a:rPr lang="en-US"/>
              <a:pPr/>
              <a:t>14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BABA1-28C0-43A1-B27B-F66D0C97E69F}" type="slidenum">
              <a:rPr lang="en-US"/>
              <a:pPr/>
              <a:t>15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80AF2-0E4B-4E6B-B9BB-B073382EE72E}" type="slidenum">
              <a:rPr lang="en-US"/>
              <a:pPr/>
              <a:t>16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3131A-1F7C-479A-9CFA-D0D24E5C3EBD}" type="slidenum">
              <a:rPr lang="en-US"/>
              <a:pPr/>
              <a:t>17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510E5-D524-4267-9CA6-A47CA0661E5A}" type="slidenum">
              <a:rPr lang="en-US"/>
              <a:pPr/>
              <a:t>18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F7160-D2F8-42F7-96FE-B59248662B12}" type="slidenum">
              <a:rPr lang="en-US"/>
              <a:pPr/>
              <a:t>19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03CD8-9915-4F3A-8119-00C8530DFBAD}" type="slidenum">
              <a:rPr lang="en-US"/>
              <a:pPr/>
              <a:t>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2EEB12-EE5D-49B7-A63C-A6009F730076}" type="slidenum">
              <a:rPr lang="en-US"/>
              <a:pPr/>
              <a:t>20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4D4D3-3FCC-473F-A95D-F6914D10E0AF}" type="slidenum">
              <a:rPr lang="en-US"/>
              <a:pPr/>
              <a:t>21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FAFA62-03BB-44B8-A9F1-B537B5B85676}" type="slidenum">
              <a:rPr lang="en-US"/>
              <a:pPr/>
              <a:t>22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5D9C3-5640-4FC0-B8E5-6F4247ED8B8C}" type="slidenum">
              <a:rPr lang="en-US"/>
              <a:pPr/>
              <a:t>23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A44A82-F05E-472E-ADCF-FA84533E4F5C}" type="slidenum">
              <a:rPr lang="en-US"/>
              <a:pPr/>
              <a:t>24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35B30-56CA-4E7E-8EAD-0AF5255FAECB}" type="slidenum">
              <a:rPr lang="en-US"/>
              <a:pPr/>
              <a:t>25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D8AD5-19BC-43A5-A078-511770E9E299}" type="slidenum">
              <a:rPr lang="en-US"/>
              <a:pPr/>
              <a:t>26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98275-7038-4942-9DDE-0037BCD8CF50}" type="slidenum">
              <a:rPr lang="en-US"/>
              <a:pPr/>
              <a:t>27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31B65-8693-4FCA-AEA7-5EAC1D7EAE7C}" type="slidenum">
              <a:rPr lang="en-US"/>
              <a:pPr/>
              <a:t>28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9EA22-76AC-439A-8968-388E63439202}" type="slidenum">
              <a:rPr lang="en-US"/>
              <a:pPr/>
              <a:t>29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EFB0E-EEFE-4ED4-AF46-37F04495F906}" type="slidenum">
              <a:rPr lang="en-US"/>
              <a:pPr/>
              <a:t>3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421DD-B16E-4DB2-B515-E40030595F36}" type="slidenum">
              <a:rPr lang="en-US"/>
              <a:pPr/>
              <a:t>30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7032D-D198-4A3A-BECC-C0D63781C3E8}" type="slidenum">
              <a:rPr lang="en-US"/>
              <a:pPr/>
              <a:t>31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CDF786-A32F-4160-8FB6-3875CE1D9DDB}" type="slidenum">
              <a:rPr lang="en-US"/>
              <a:pPr/>
              <a:t>32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AB2FA-8340-48B0-B699-F5808886110F}" type="slidenum">
              <a:rPr lang="en-US"/>
              <a:pPr/>
              <a:t>33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DB945-A2E7-4676-83EB-4EBD71B40941}" type="slidenum">
              <a:rPr lang="en-US"/>
              <a:pPr/>
              <a:t>34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C3FB9-6973-4320-BADB-E8D3FF13C67D}" type="slidenum">
              <a:rPr lang="en-US"/>
              <a:pPr/>
              <a:t>35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A4E71-1B75-47AD-9623-3842DA26D16D}" type="slidenum">
              <a:rPr lang="en-US"/>
              <a:pPr/>
              <a:t>36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E710B-1274-4C54-9EAE-AB54F077CC72}" type="slidenum">
              <a:rPr lang="en-US"/>
              <a:pPr/>
              <a:t>37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291F2-4514-4A6C-8204-A6F6BC2BD662}" type="slidenum">
              <a:rPr lang="en-US"/>
              <a:pPr/>
              <a:t>38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4ACB2-2EF1-4618-8CFC-CA890C11FB40}" type="slidenum">
              <a:rPr lang="en-US"/>
              <a:pPr/>
              <a:t>39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6C1CC-9896-4EB8-A9C7-541CC433CDB1}" type="slidenum">
              <a:rPr lang="en-US"/>
              <a:pPr/>
              <a:t>4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6026A-8826-4CA8-9AAC-F0FFEDBEF7FC}" type="slidenum">
              <a:rPr lang="en-US"/>
              <a:pPr/>
              <a:t>5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799C4-C9C3-4E33-A09C-7CFBBBDB111B}" type="slidenum">
              <a:rPr lang="en-US"/>
              <a:pPr/>
              <a:t>6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35230-9FE9-4027-9804-B16E097F0C7E}" type="slidenum">
              <a:rPr lang="en-US"/>
              <a:pPr/>
              <a:t>7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A51C6-1216-4FAD-8ED9-4790364261A7}" type="slidenum">
              <a:rPr lang="en-US"/>
              <a:pPr/>
              <a:t>8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89203-4E44-4D94-A55C-976194B3D455}" type="slidenum">
              <a:rPr lang="en-US"/>
              <a:pPr/>
              <a:t>9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D8D61-D462-448B-A8CA-66496C0D7C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20CB0-0678-46D3-AB8B-036D02C2A6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304800"/>
            <a:ext cx="21717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3627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F7A3ED-6CD4-4449-9C6E-3BBCA5FF45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F64BA6-82DF-40AB-B01C-141FA86C0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533F88-CC59-4817-A237-52794AE8D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66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66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A8FA8B-5F05-4625-9213-F9972AE7D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567030-E328-4B18-9AC2-33A1443F7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664E-EF69-43CE-BE79-0EE9DD9AD5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150728-0221-4CA3-9745-5E0E3EA5A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6A9A1A-D84C-42A2-8BB8-0D3A3ACBAD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0E8817-9F15-46FF-B606-02BF083C9B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Tgraphic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36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solidFill>
                  <a:srgbClr val="000066"/>
                </a:solidFill>
              </a:defRPr>
            </a:lvl1pPr>
          </a:lstStyle>
          <a:p>
            <a:fld id="{ECE3222C-CDDD-4E6D-ADEE-8F4A59C63E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i="1">
          <a:solidFill>
            <a:srgbClr val="000066"/>
          </a:solidFill>
          <a:latin typeface="Franklin Gothic Demi Cond" pitchFamily="34" charset="0"/>
          <a:cs typeface="Lucida Sans Unico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2A8AC-AEF1-47BA-9D29-B6F7E716F3C7}" type="slidenum">
              <a:rPr lang="en-US"/>
              <a:pPr/>
              <a:t>1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8686800" cy="762000"/>
          </a:xfrm>
        </p:spPr>
        <p:txBody>
          <a:bodyPr/>
          <a:lstStyle/>
          <a:p>
            <a:r>
              <a:rPr lang="en-US" sz="4800" b="1" i="0">
                <a:latin typeface="Garamond" pitchFamily="18" charset="0"/>
              </a:rPr>
              <a:t>US SOCCER FEDERATION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endParaRPr lang="en-US" sz="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Ideas For Coaching the 10-11 Year Old Player</a:t>
            </a:r>
          </a:p>
          <a:p>
            <a:pPr algn="ctr">
              <a:lnSpc>
                <a:spcPct val="80000"/>
              </a:lnSpc>
            </a:pPr>
            <a:endParaRPr lang="en-US" sz="2800" b="1"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endParaRPr lang="en-US" sz="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800"/>
              <a:t>	</a:t>
            </a:r>
            <a:r>
              <a:rPr lang="en-US" sz="800">
                <a:solidFill>
                  <a:srgbClr val="CC0000"/>
                </a:solidFill>
              </a:rPr>
              <a:t>	 </a:t>
            </a:r>
          </a:p>
        </p:txBody>
      </p:sp>
      <p:pic>
        <p:nvPicPr>
          <p:cNvPr id="203782" name="Picture 6" descr="USsoc Crest PM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819400"/>
            <a:ext cx="12366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3783" name="Picture 7" descr="concaca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5562600"/>
            <a:ext cx="752475" cy="752475"/>
          </a:xfrm>
          <a:prstGeom prst="rect">
            <a:avLst/>
          </a:prstGeom>
          <a:noFill/>
        </p:spPr>
      </p:pic>
      <p:pic>
        <p:nvPicPr>
          <p:cNvPr id="203785" name="Picture 9" descr="FIFA-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5638800"/>
            <a:ext cx="666750" cy="666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CBA57-EEF7-4914-80F3-BC3FFE84E12B}" type="slidenum">
              <a:rPr lang="en-US"/>
              <a:pPr/>
              <a:t>10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MATCHES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Keep Them Local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 chance to practice their tools from the week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 competitive focus for the players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Some different faces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Should NOT be mini adult league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4108C-3821-4DEE-99C9-429F217C98B1}" type="slidenum">
              <a:rPr lang="en-US"/>
              <a:pPr/>
              <a:t>11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EXERCISES FOR THIS AGE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 Few Games With Many Twists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Each adjustment shifts focus of challenge or level of challenge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89294-6FFA-4C70-852E-E185D4E93BAD}" type="slidenum">
              <a:rPr lang="en-US"/>
              <a:pPr/>
              <a:t>12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PRACTICE GAMES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“Dribble, feint, </a:t>
            </a:r>
            <a:r>
              <a:rPr lang="en-US" b="1" dirty="0" smtClean="0">
                <a:solidFill>
                  <a:srgbClr val="000066"/>
                </a:solidFill>
                <a:latin typeface="Garamond" pitchFamily="18" charset="0"/>
              </a:rPr>
              <a:t>shot”</a:t>
            </a:r>
            <a:endParaRPr lang="en-US" b="1" dirty="0">
              <a:solidFill>
                <a:srgbClr val="000066"/>
              </a:solidFill>
              <a:latin typeface="Garamond" pitchFamily="18" charset="0"/>
            </a:endParaRPr>
          </a:p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1v1 and 2v1</a:t>
            </a:r>
          </a:p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“End line Dribble”</a:t>
            </a:r>
          </a:p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“4 square game”</a:t>
            </a:r>
          </a:p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6 goal game “dribble or pass”</a:t>
            </a:r>
          </a:p>
          <a:p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4v4 or 5v5 with and without GK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7FCAE-56CC-4B45-88C0-FDC8649F5D5C}" type="slidenum">
              <a:rPr lang="en-US"/>
              <a:pPr/>
              <a:t>13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0">
                <a:latin typeface="Garamond" pitchFamily="18" charset="0"/>
              </a:rPr>
              <a:t>DRIBBLING, FEINTS &amp; SHOTS</a:t>
            </a:r>
          </a:p>
        </p:txBody>
      </p:sp>
      <p:pic>
        <p:nvPicPr>
          <p:cNvPr id="250884" name="Picture 4" descr="dfs pictur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14600" y="1143000"/>
            <a:ext cx="3962400" cy="5257800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7E039-EDC0-40DE-87ED-946B295C689B}" type="slidenum">
              <a:rPr lang="en-US"/>
              <a:pPr/>
              <a:t>14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0">
                <a:latin typeface="Garamond" pitchFamily="18" charset="0"/>
              </a:rPr>
              <a:t>DRIBBLING, FEINTS &amp; SHOTS</a:t>
            </a:r>
          </a:p>
        </p:txBody>
      </p:sp>
      <p:pic>
        <p:nvPicPr>
          <p:cNvPr id="247812" name="Picture 4" descr="dribbling feints shots exercis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1036638"/>
            <a:ext cx="4419600" cy="50593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4111A-886D-4094-9057-BA8FAA40D2EC}" type="slidenum">
              <a:rPr lang="en-US"/>
              <a:pPr/>
              <a:t>15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BLUE v RED</a:t>
            </a:r>
          </a:p>
        </p:txBody>
      </p:sp>
      <p:pic>
        <p:nvPicPr>
          <p:cNvPr id="248836" name="Picture 4" descr="dribbling feints shots exercise B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1036638"/>
            <a:ext cx="4038600" cy="5287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4F7C7-9AA7-41CD-A70C-A130F9C4E491}" type="slidenum">
              <a:rPr lang="en-US"/>
              <a:pPr/>
              <a:t>16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Repeated and isolated feints (no shots)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Add shots – must enter central grid before next shot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5v5 with multiple balls (each player keeps own score)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8FF4-F7D5-467B-A462-3238D4A00568}" type="slidenum">
              <a:rPr lang="en-US"/>
              <a:pPr/>
              <a:t>17</a:t>
            </a:fld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Count your own goals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Shots from outside a designated area  </a:t>
            </a:r>
          </a:p>
          <a:p>
            <a:pPr marL="609600" indent="-609600">
              <a:buFontTx/>
              <a:buNone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	a) Awareness (goal, area, teammates)</a:t>
            </a:r>
          </a:p>
          <a:p>
            <a:pPr marL="609600" indent="-609600">
              <a:buFontTx/>
              <a:buAutoNum type="arabicPeriod" startAt="3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Adjust number of balls </a:t>
            </a:r>
          </a:p>
          <a:p>
            <a:pPr marL="609600" indent="-609600">
              <a:buFontTx/>
              <a:buNone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	a) Level of difficulty</a:t>
            </a:r>
          </a:p>
          <a:p>
            <a:pPr marL="609600" indent="-609600">
              <a:buFontTx/>
              <a:buNone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	b) Level of focus</a:t>
            </a:r>
          </a:p>
          <a:p>
            <a:pPr marL="609600" indent="-609600">
              <a:buFontTx/>
              <a:buNone/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pPr marL="609600" indent="-609600"/>
            <a:endParaRPr lang="en-US"/>
          </a:p>
          <a:p>
            <a:pPr marL="609600" indent="-609600"/>
            <a:endParaRPr lang="en-US"/>
          </a:p>
          <a:p>
            <a:pPr marL="609600" indent="-609600"/>
            <a:endParaRPr lang="en-US"/>
          </a:p>
          <a:p>
            <a:pPr marL="609600" indent="-609600"/>
            <a:endParaRPr lang="en-US"/>
          </a:p>
          <a:p>
            <a:pPr marL="609600" indent="-609600"/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CAE03-4688-43EB-BB1F-A86E59056B53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1v1 to 2v1</a:t>
            </a:r>
          </a:p>
        </p:txBody>
      </p:sp>
      <p:pic>
        <p:nvPicPr>
          <p:cNvPr id="243718" name="Picture 6" descr="1v1 game q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12FB8-7B4C-4284-9DB7-06CFE636D1F2}" type="slidenum">
              <a:rPr lang="en-US"/>
              <a:pPr/>
              <a:t>19</a:t>
            </a:fld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44740" name="Picture 4" descr="1v1 to 2v1 ga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133600"/>
            <a:ext cx="434181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F3E8D-592F-4B47-9875-BC25F510B12C}" type="slidenum">
              <a:rPr lang="en-US"/>
              <a:pPr/>
              <a:t>2</a:t>
            </a:fld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Who Are You Coaching?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What Are Your Objectives?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What Is the Environment?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Some Games That Teach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20A71-87F8-4894-8E79-B5C02E5F2F63}" type="slidenum">
              <a:rPr lang="en-US"/>
              <a:pPr/>
              <a:t>20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1v1 (encourage boldness)</a:t>
            </a:r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1v1 with outside neutrals</a:t>
            </a:r>
          </a:p>
          <a:p>
            <a:pPr marL="609600" indent="-609600">
              <a:buFontTx/>
              <a:buAutoNum type="arabicPeriod"/>
            </a:pPr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1v1 with option to play-in teammate</a:t>
            </a:r>
          </a:p>
          <a:p>
            <a:pPr marL="609600" indent="-609600">
              <a:buFontTx/>
              <a:buNone/>
            </a:pPr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	a) Must receive ball on </a:t>
            </a:r>
            <a:r>
              <a:rPr lang="en-US" b="1" dirty="0" smtClean="0">
                <a:solidFill>
                  <a:srgbClr val="000066"/>
                </a:solidFill>
                <a:latin typeface="Garamond" pitchFamily="18" charset="0"/>
              </a:rPr>
              <a:t>field</a:t>
            </a:r>
          </a:p>
          <a:p>
            <a:pPr marL="609600" indent="-609600">
              <a:buFontTx/>
              <a:buNone/>
            </a:pPr>
            <a:r>
              <a:rPr lang="en-US" b="1" dirty="0" smtClean="0">
                <a:solidFill>
                  <a:srgbClr val="000066"/>
                </a:solidFill>
                <a:latin typeface="Garamond" pitchFamily="18" charset="0"/>
              </a:rPr>
              <a:t>	</a:t>
            </a:r>
            <a:r>
              <a:rPr lang="en-US" b="1" dirty="0" smtClean="0">
                <a:solidFill>
                  <a:srgbClr val="000066"/>
                </a:solidFill>
                <a:latin typeface="Garamond" pitchFamily="18" charset="0"/>
              </a:rPr>
              <a:t>b</a:t>
            </a:r>
            <a:r>
              <a:rPr lang="en-US" b="1" dirty="0">
                <a:solidFill>
                  <a:srgbClr val="000066"/>
                </a:solidFill>
                <a:latin typeface="Garamond" pitchFamily="18" charset="0"/>
              </a:rPr>
              <a:t>) must be on-side.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7A306-D36A-470D-BBF6-9E4AD1C1907D}" type="slidenum">
              <a:rPr lang="en-US"/>
              <a:pPr/>
              <a:t>21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END LINE DRIBBLE GAME</a:t>
            </a:r>
          </a:p>
        </p:txBody>
      </p:sp>
      <p:pic>
        <p:nvPicPr>
          <p:cNvPr id="225284" name="Picture 4" descr="Dribble Game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5755-16C8-490B-BBA1-2C0CFEFB59E8}" type="slidenum">
              <a:rPr lang="en-US"/>
              <a:pPr/>
              <a:t>22</a:t>
            </a:fld>
            <a:endParaRPr lang="en-US"/>
          </a:p>
        </p:txBody>
      </p:sp>
      <p:pic>
        <p:nvPicPr>
          <p:cNvPr id="226308" name="Picture 4" descr="Dribble Game B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98F61-F77D-45C0-8F27-242B0D64BA78}" type="slidenum">
              <a:rPr lang="en-US"/>
              <a:pPr/>
              <a:t>23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0">
                <a:latin typeface="Garamond" pitchFamily="18" charset="0"/>
              </a:rPr>
              <a:t>4v4 or 5v5 END LINE DRIBBLE</a:t>
            </a:r>
          </a:p>
        </p:txBody>
      </p:sp>
      <p:pic>
        <p:nvPicPr>
          <p:cNvPr id="221188" name="Picture 4" descr="Endline Dribble Gam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0136B-862C-4D3E-9CC4-757D2FC6557F}" type="slidenum">
              <a:rPr lang="en-US"/>
              <a:pPr/>
              <a:t>24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 OF THE GAME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</a:rPr>
              <a:t>Adjust the central “goal” area to be larger or smaller.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</a:rPr>
              <a:t>Increase the number of balls available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</a:rPr>
              <a:t>Each player keeps his own score 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</a:rPr>
              <a:t>One or two balls, each team keeps its own score</a:t>
            </a:r>
          </a:p>
          <a:p>
            <a:pPr marL="609600" indent="-609600">
              <a:buFontTx/>
              <a:buAutoNum type="arabicPeriod"/>
            </a:pPr>
            <a:endParaRPr lang="en-US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25996-7DDF-4000-9F2A-7853F7DE4986}" type="slidenum">
              <a:rPr lang="en-US"/>
              <a:pPr/>
              <a:t>25</a:t>
            </a:fld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Timed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Number of goals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One point for using a specific feint</a:t>
            </a:r>
          </a:p>
          <a:p>
            <a:pPr marL="609600" indent="-609600"/>
            <a:endParaRPr lang="en-US" b="1">
              <a:solidFill>
                <a:srgbClr val="0000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6C17D-3BAA-411C-8E29-09B446E9832D}" type="slidenum">
              <a:rPr lang="en-US"/>
              <a:pPr/>
              <a:t>26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FOUR SQUARE GAME</a:t>
            </a:r>
          </a:p>
        </p:txBody>
      </p:sp>
      <p:pic>
        <p:nvPicPr>
          <p:cNvPr id="231428" name="Picture 4" descr="4 square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7EC2F-F1F3-4971-9B0F-E69102595859}" type="slidenum">
              <a:rPr lang="en-US"/>
              <a:pPr/>
              <a:t>27</a:t>
            </a:fld>
            <a:endParaRPr lang="en-US"/>
          </a:p>
        </p:txBody>
      </p:sp>
      <p:pic>
        <p:nvPicPr>
          <p:cNvPr id="232452" name="Picture 4" descr="4 square gam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3293B-457A-436A-A1E3-88C40B3B456C}" type="slidenum">
              <a:rPr lang="en-US"/>
              <a:pPr/>
              <a:t>28</a:t>
            </a:fld>
            <a:endParaRPr lang="en-US"/>
          </a:p>
        </p:txBody>
      </p:sp>
      <p:pic>
        <p:nvPicPr>
          <p:cNvPr id="233476" name="Picture 4" descr="4 squaregame c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6D830-11CE-475A-B9C8-C0BFF30A38C9}" type="slidenum">
              <a:rPr lang="en-US"/>
              <a:pPr/>
              <a:t>29</a:t>
            </a:fld>
            <a:endParaRPr lang="en-US"/>
          </a:p>
        </p:txBody>
      </p:sp>
      <p:pic>
        <p:nvPicPr>
          <p:cNvPr id="234500" name="Picture 4" descr="Four Square game 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F6CBF-51F8-4937-8BD6-4A3EC25D6BD6}" type="slidenum">
              <a:rPr lang="en-US"/>
              <a:pPr/>
              <a:t>3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YOUR PLAYERS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10 and 11 year olds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4</a:t>
            </a:r>
            <a:r>
              <a:rPr lang="en-US" b="1" baseline="30000">
                <a:solidFill>
                  <a:srgbClr val="000066"/>
                </a:solidFill>
                <a:latin typeface="Garamond" pitchFamily="18" charset="0"/>
              </a:rPr>
              <a:t>th</a:t>
            </a: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 and 5</a:t>
            </a:r>
            <a:r>
              <a:rPr lang="en-US" b="1" baseline="30000">
                <a:solidFill>
                  <a:srgbClr val="000066"/>
                </a:solidFill>
                <a:latin typeface="Garamond" pitchFamily="18" charset="0"/>
              </a:rPr>
              <a:t>th</a:t>
            </a: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 Graders!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Focus?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Action over thought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Some kids more focused than others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Lessons from last practice may carry over to next practice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7EB23-EFA8-4460-8DC1-87F5AE9BCB69}" type="slidenum">
              <a:rPr lang="en-US"/>
              <a:pPr/>
              <a:t>30</a:t>
            </a:fld>
            <a:endParaRPr lang="en-US"/>
          </a:p>
        </p:txBody>
      </p:sp>
      <p:pic>
        <p:nvPicPr>
          <p:cNvPr id="242692" name="Picture 4" descr="4 square last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976C5-211D-4B33-9C39-36C6CFC0897E}" type="slidenum">
              <a:rPr lang="en-US"/>
              <a:pPr/>
              <a:t>31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 OF THE GAME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In pairs (one ball between two)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In teams (one ball per team)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In teams (two balls)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In teams (one ball)</a:t>
            </a:r>
          </a:p>
          <a:p>
            <a:pPr marL="609600" indent="-609600">
              <a:buFontTx/>
              <a:buNone/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40F75-813E-4C92-A6BE-1CC68C91814B}" type="slidenum">
              <a:rPr lang="en-US"/>
              <a:pPr/>
              <a:t>32</a:t>
            </a:fld>
            <a:endParaRPr lang="en-US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Timed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Number of goals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Can’t exit through same gate that the pass entered.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Can’t score at the same square twice in a row.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Can’t score with the same player combination twice in a row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1F94E-8A6A-41FC-BD70-D1EC9861850E}" type="slidenum">
              <a:rPr lang="en-US"/>
              <a:pPr/>
              <a:t>33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6 GOAL DRIBBLE OR PASS</a:t>
            </a:r>
          </a:p>
        </p:txBody>
      </p:sp>
      <p:pic>
        <p:nvPicPr>
          <p:cNvPr id="227332" name="Picture 4" descr="6 goal dribble pass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00C25-58A9-49A8-809B-43E1A6DF2245}" type="slidenum">
              <a:rPr lang="en-US"/>
              <a:pPr/>
              <a:t>34</a:t>
            </a:fld>
            <a:endParaRPr lang="en-US"/>
          </a:p>
        </p:txBody>
      </p:sp>
      <p:pic>
        <p:nvPicPr>
          <p:cNvPr id="228356" name="Picture 4" descr="6 goal dribble pass B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C357B-032C-47DE-AC35-4479B4BF5764}" type="slidenum">
              <a:rPr lang="en-US"/>
              <a:pPr/>
              <a:t>35</a:t>
            </a:fld>
            <a:endParaRPr lang="en-US"/>
          </a:p>
        </p:txBody>
      </p:sp>
      <p:pic>
        <p:nvPicPr>
          <p:cNvPr id="229380" name="Picture 4" descr="six goal dribble or pass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1613" y="1036638"/>
            <a:ext cx="6200775" cy="4525962"/>
          </a:xfrm>
          <a:noFill/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52EA-22A1-41F4-9821-2733327347F7}" type="slidenum">
              <a:rPr lang="en-US"/>
              <a:pPr/>
              <a:t>36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 OF THE GAME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One ball for each team 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Two balls and two teams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One ball and two teams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Add a “neutral” player onto the field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One “target” for each team </a:t>
            </a:r>
          </a:p>
          <a:p>
            <a:pPr marL="609600" indent="-609600">
              <a:buFontTx/>
              <a:buAutoNum type="arabicPeriod"/>
            </a:pPr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Anyone can be a “target”</a:t>
            </a:r>
          </a:p>
          <a:p>
            <a:pPr marL="609600" indent="-609600"/>
            <a:endParaRPr lang="en-US" b="1">
              <a:solidFill>
                <a:srgbClr val="0000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EC368-CA9F-4641-9765-5BF74A3B3D28}" type="slidenum">
              <a:rPr lang="en-US"/>
              <a:pPr/>
              <a:t>37</a:t>
            </a:fld>
            <a:endParaRPr lang="en-US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solidFill>
                <a:srgbClr val="000066"/>
              </a:solidFill>
              <a:latin typeface="Garamond" pitchFamily="18" charset="0"/>
            </a:endParaRP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Goal by dribble only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Goal by pass only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Goal by dribble, pass or 5 consecutive passes between players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116D4-4BC9-447B-BD06-BEED0A447095}" type="slidenum">
              <a:rPr lang="en-US"/>
              <a:pPr/>
              <a:t>38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4v4 or 5v5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  <p:pic>
        <p:nvPicPr>
          <p:cNvPr id="238596" name="Picture 4" descr="5v5 ga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00200"/>
            <a:ext cx="5257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5409D-CDE8-4446-81C5-921D14BAEE3E}" type="slidenum">
              <a:rPr lang="en-US"/>
              <a:pPr/>
              <a:t>39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LAYERING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With and without goal keepers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Change (both) goalkeepers on every goal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Change (both) goalkeepers on every shot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With and without off side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One point for ball in net and one point for 6 consecutive passes</a:t>
            </a:r>
          </a:p>
          <a:p>
            <a:endParaRPr lang="en-US" b="1">
              <a:solidFill>
                <a:srgbClr val="000066"/>
              </a:solidFill>
              <a:latin typeface="Garamond" pitchFamily="18" charset="0"/>
            </a:endParaRPr>
          </a:p>
        </p:txBody>
      </p:sp>
      <p:pic>
        <p:nvPicPr>
          <p:cNvPr id="246788" name="Picture 4" descr="FIFA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638800"/>
            <a:ext cx="666750" cy="666750"/>
          </a:xfrm>
          <a:prstGeom prst="rect">
            <a:avLst/>
          </a:prstGeom>
          <a:noFill/>
        </p:spPr>
      </p:pic>
      <p:pic>
        <p:nvPicPr>
          <p:cNvPr id="246789" name="Picture 5" descr="concaca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562600"/>
            <a:ext cx="752475" cy="7524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B0E45-5FBE-4355-9F87-318F5FE366A4}" type="slidenum">
              <a:rPr lang="en-US"/>
              <a:pPr/>
              <a:t>4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Some Common Soccer Challenges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Having the confidence and tools to keep the ball (on their own, and then with others)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Seeing more than themselves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Recognizing simple pressure 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Recognizing option other than “straight ahead”</a:t>
            </a:r>
          </a:p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5CA2E-394B-4532-8690-DB512283C2E4}" type="slidenum">
              <a:rPr lang="en-US"/>
              <a:pPr/>
              <a:t>5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YOUR OBJECTIVES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Build the skill base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Let them experience the game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Keep it simple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Fun and competitive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4A573-657C-4978-B8DD-C34006BFB6BA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BUILDING YOUR PRACTICE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Creating a soccer environment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5CD5B-69A5-4B0D-9530-A9BE1A2E6CFE}" type="slidenum">
              <a:rPr lang="en-US"/>
              <a:pPr/>
              <a:t>7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SMALL NUMBERS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Lots of touches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Lots of repetition of simple but crucial situations (1v1, 2v1, 2v2, 3v2)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Lots of chances to score goals!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6641F-9286-4427-9E8B-FD14781ADA66}" type="slidenum">
              <a:rPr lang="en-US"/>
              <a:pPr/>
              <a:t>8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SHORT &amp; SWEET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60 to 75 minutes of action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No more than 4 steps 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“Water” Breaks</a:t>
            </a:r>
          </a:p>
          <a:p>
            <a:endParaRPr lang="en-US" b="1">
              <a:solidFill>
                <a:srgbClr val="0000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799DA-0B6E-4BE2-B8D8-400E6730F431}" type="slidenum">
              <a:rPr lang="en-US"/>
              <a:pPr/>
              <a:t>9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latin typeface="Garamond" pitchFamily="18" charset="0"/>
              </a:rPr>
              <a:t>WHAT ELSE?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Remember to play to goals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Field size </a:t>
            </a:r>
          </a:p>
          <a:p>
            <a:r>
              <a:rPr lang="en-US" b="1">
                <a:solidFill>
                  <a:srgbClr val="000066"/>
                </a:solidFill>
                <a:latin typeface="Garamond" pitchFamily="18" charset="0"/>
              </a:rPr>
              <a:t>Uneven skill level?</a:t>
            </a:r>
          </a:p>
          <a:p>
            <a:pPr>
              <a:buFontTx/>
              <a:buNone/>
            </a:pPr>
            <a:endParaRPr lang="en-US" b="1">
              <a:solidFill>
                <a:srgbClr val="0000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Franklin Gothic Demi Cond"/>
        <a:ea typeface=""/>
        <a:cs typeface="Lucida Sans Unicode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662</Words>
  <Application>Microsoft Office PowerPoint</Application>
  <PresentationFormat>On-screen Show (4:3)</PresentationFormat>
  <Paragraphs>227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Default Design</vt:lpstr>
      <vt:lpstr>US SOCCER FEDERATION</vt:lpstr>
      <vt:lpstr>Slide 2</vt:lpstr>
      <vt:lpstr>YOUR PLAYERS</vt:lpstr>
      <vt:lpstr>Some Common Soccer Challenges</vt:lpstr>
      <vt:lpstr>YOUR OBJECTIVES</vt:lpstr>
      <vt:lpstr>BUILDING YOUR PRACTICE</vt:lpstr>
      <vt:lpstr>SMALL NUMBERS</vt:lpstr>
      <vt:lpstr>SHORT &amp; SWEET</vt:lpstr>
      <vt:lpstr>WHAT ELSE?</vt:lpstr>
      <vt:lpstr>MATCHES</vt:lpstr>
      <vt:lpstr>EXERCISES FOR THIS AGE</vt:lpstr>
      <vt:lpstr>PRACTICE GAMES</vt:lpstr>
      <vt:lpstr>DRIBBLING, FEINTS &amp; SHOTS</vt:lpstr>
      <vt:lpstr>DRIBBLING, FEINTS &amp; SHOTS</vt:lpstr>
      <vt:lpstr>BLUE v RED</vt:lpstr>
      <vt:lpstr>LAYERING</vt:lpstr>
      <vt:lpstr>Slide 17</vt:lpstr>
      <vt:lpstr>1v1 to 2v1</vt:lpstr>
      <vt:lpstr>Slide 19</vt:lpstr>
      <vt:lpstr>LAYERING</vt:lpstr>
      <vt:lpstr>END LINE DRIBBLE GAME</vt:lpstr>
      <vt:lpstr>Slide 22</vt:lpstr>
      <vt:lpstr>4v4 or 5v5 END LINE DRIBBLE</vt:lpstr>
      <vt:lpstr>LAYERING OF THE GAME</vt:lpstr>
      <vt:lpstr>Slide 25</vt:lpstr>
      <vt:lpstr>FOUR SQUARE GAME</vt:lpstr>
      <vt:lpstr>Slide 27</vt:lpstr>
      <vt:lpstr>Slide 28</vt:lpstr>
      <vt:lpstr>Slide 29</vt:lpstr>
      <vt:lpstr>Slide 30</vt:lpstr>
      <vt:lpstr>LAYERING OF THE GAME</vt:lpstr>
      <vt:lpstr>Slide 32</vt:lpstr>
      <vt:lpstr>6 GOAL DRIBBLE OR PASS</vt:lpstr>
      <vt:lpstr>Slide 34</vt:lpstr>
      <vt:lpstr>Slide 35</vt:lpstr>
      <vt:lpstr>LAYERING OF THE GAME</vt:lpstr>
      <vt:lpstr>Slide 37</vt:lpstr>
      <vt:lpstr>4v4 or 5v5</vt:lpstr>
      <vt:lpstr>LAYERING</vt:lpstr>
    </vt:vector>
  </TitlesOfParts>
  <Company>US Soccer Federation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</dc:title>
  <dc:creator>Jay Berhalter</dc:creator>
  <cp:lastModifiedBy>Donald Nobert</cp:lastModifiedBy>
  <cp:revision>129</cp:revision>
  <dcterms:created xsi:type="dcterms:W3CDTF">2005-02-08T15:15:06Z</dcterms:created>
  <dcterms:modified xsi:type="dcterms:W3CDTF">2011-04-04T23:21:06Z</dcterms:modified>
</cp:coreProperties>
</file>